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6" r:id="rId2"/>
    <p:sldId id="265" r:id="rId3"/>
    <p:sldId id="270" r:id="rId4"/>
    <p:sldId id="264" r:id="rId5"/>
    <p:sldId id="278" r:id="rId6"/>
    <p:sldId id="261" r:id="rId7"/>
    <p:sldId id="273" r:id="rId8"/>
    <p:sldId id="26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30" autoAdjust="0"/>
  </p:normalViewPr>
  <p:slideViewPr>
    <p:cSldViewPr>
      <p:cViewPr>
        <p:scale>
          <a:sx n="73" d="100"/>
          <a:sy n="73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sa\Documents\ACADEMIC\Panama\Data%20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sa\Documents\ACADEMIC\Panama\Data%20Tab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sa\Documents\ACADEMIC\Panama\Data%20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-1.1442913385826779E-2"/>
                  <c:y val="-0.50783501020705768"/>
                </c:manualLayout>
              </c:layout>
              <c:numFmt formatCode="General" sourceLinked="0"/>
            </c:trendlineLbl>
          </c:trendline>
          <c:trendline>
            <c:trendlineType val="linear"/>
          </c:trendline>
          <c:xVal>
            <c:numRef>
              <c:f>Sheet2!$A$2:$A$17</c:f>
              <c:numCache>
                <c:formatCode>General</c:formatCode>
                <c:ptCount val="16"/>
                <c:pt idx="0">
                  <c:v>65.469381434799956</c:v>
                </c:pt>
                <c:pt idx="1">
                  <c:v>317.60934570400002</c:v>
                </c:pt>
                <c:pt idx="2">
                  <c:v>22.0921987969</c:v>
                </c:pt>
                <c:pt idx="3">
                  <c:v>195.142091373</c:v>
                </c:pt>
                <c:pt idx="4">
                  <c:v>1807.6431845599993</c:v>
                </c:pt>
                <c:pt idx="5">
                  <c:v>71.026419132199933</c:v>
                </c:pt>
                <c:pt idx="6">
                  <c:v>499.33467480800005</c:v>
                </c:pt>
                <c:pt idx="7">
                  <c:v>24.046508690499987</c:v>
                </c:pt>
                <c:pt idx="8">
                  <c:v>358.17402149499998</c:v>
                </c:pt>
                <c:pt idx="9">
                  <c:v>46.495581468000005</c:v>
                </c:pt>
                <c:pt idx="10">
                  <c:v>263.27103366299963</c:v>
                </c:pt>
                <c:pt idx="11">
                  <c:v>2564.1140593699997</c:v>
                </c:pt>
                <c:pt idx="12">
                  <c:v>69.836839196999946</c:v>
                </c:pt>
                <c:pt idx="13">
                  <c:v>144.85684811200016</c:v>
                </c:pt>
                <c:pt idx="14">
                  <c:v>692.29303730100037</c:v>
                </c:pt>
                <c:pt idx="15">
                  <c:v>332.73400488099981</c:v>
                </c:pt>
              </c:numCache>
            </c:numRef>
          </c:xVal>
          <c:yVal>
            <c:numRef>
              <c:f>Sheet2!$B$2:$B$17</c:f>
              <c:numCache>
                <c:formatCode>General</c:formatCode>
                <c:ptCount val="16"/>
                <c:pt idx="0">
                  <c:v>487.14000000000016</c:v>
                </c:pt>
                <c:pt idx="1">
                  <c:v>22.63000000000001</c:v>
                </c:pt>
                <c:pt idx="2">
                  <c:v>38.790000000000013</c:v>
                </c:pt>
                <c:pt idx="3">
                  <c:v>54.71</c:v>
                </c:pt>
                <c:pt idx="4">
                  <c:v>244.79</c:v>
                </c:pt>
                <c:pt idx="5">
                  <c:v>254.52</c:v>
                </c:pt>
                <c:pt idx="6">
                  <c:v>74.11</c:v>
                </c:pt>
                <c:pt idx="7">
                  <c:v>121.03</c:v>
                </c:pt>
                <c:pt idx="8">
                  <c:v>269.0299999999998</c:v>
                </c:pt>
                <c:pt idx="9">
                  <c:v>218.51</c:v>
                </c:pt>
                <c:pt idx="10">
                  <c:v>576.27000000000032</c:v>
                </c:pt>
                <c:pt idx="11">
                  <c:v>66.34</c:v>
                </c:pt>
                <c:pt idx="12">
                  <c:v>29.01</c:v>
                </c:pt>
                <c:pt idx="13">
                  <c:v>141.82000000000008</c:v>
                </c:pt>
                <c:pt idx="14">
                  <c:v>74.73</c:v>
                </c:pt>
                <c:pt idx="15">
                  <c:v>85.25</c:v>
                </c:pt>
              </c:numCache>
            </c:numRef>
          </c:yVal>
        </c:ser>
        <c:axId val="64387328"/>
        <c:axId val="63742336"/>
      </c:scatterChart>
      <c:valAx>
        <c:axId val="64387328"/>
        <c:scaling>
          <c:orientation val="minMax"/>
          <c:max val="2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 km</a:t>
                </a:r>
                <a:r>
                  <a:rPr lang="en-US" baseline="30000"/>
                  <a:t>2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742336"/>
        <c:crosses val="autoZero"/>
        <c:crossBetween val="midCat"/>
      </c:valAx>
      <c:valAx>
        <c:axId val="63742336"/>
        <c:scaling>
          <c:orientation val="minMax"/>
          <c:max val="6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Erosion rates (m/My)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4387328"/>
        <c:crosses val="autoZero"/>
        <c:crossBetween val="midCat"/>
      </c:valAx>
    </c:plotArea>
    <c:plotVisOnly val="1"/>
  </c:chart>
  <c:spPr>
    <a:ln>
      <a:solidFill>
        <a:srgbClr val="00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8.3076334208224023E-2"/>
                  <c:y val="-0.27836723534558205"/>
                </c:manualLayout>
              </c:layout>
              <c:numFmt formatCode="General" sourceLinked="0"/>
            </c:trendlineLbl>
          </c:trendline>
          <c:xVal>
            <c:numRef>
              <c:f>Sheet3!$A$2:$A$17</c:f>
              <c:numCache>
                <c:formatCode>General</c:formatCode>
                <c:ptCount val="16"/>
                <c:pt idx="0">
                  <c:v>7.2169999999999996</c:v>
                </c:pt>
                <c:pt idx="1">
                  <c:v>5.0380000000000003</c:v>
                </c:pt>
                <c:pt idx="2">
                  <c:v>14.006</c:v>
                </c:pt>
                <c:pt idx="3">
                  <c:v>11.168000000000001</c:v>
                </c:pt>
                <c:pt idx="4">
                  <c:v>17.61300000000001</c:v>
                </c:pt>
                <c:pt idx="5">
                  <c:v>16.414000000000001</c:v>
                </c:pt>
                <c:pt idx="6">
                  <c:v>9.1720000000000006</c:v>
                </c:pt>
                <c:pt idx="7">
                  <c:v>17.047000000000001</c:v>
                </c:pt>
                <c:pt idx="8">
                  <c:v>18.32</c:v>
                </c:pt>
                <c:pt idx="9">
                  <c:v>6.8769999999999998</c:v>
                </c:pt>
                <c:pt idx="10">
                  <c:v>16.961999999999989</c:v>
                </c:pt>
                <c:pt idx="11">
                  <c:v>7.9649999999999972</c:v>
                </c:pt>
                <c:pt idx="12">
                  <c:v>7.3649999999999967</c:v>
                </c:pt>
                <c:pt idx="13">
                  <c:v>16.800999999999988</c:v>
                </c:pt>
                <c:pt idx="14">
                  <c:v>14.197999999999999</c:v>
                </c:pt>
                <c:pt idx="15">
                  <c:v>12.034000000000001</c:v>
                </c:pt>
              </c:numCache>
            </c:numRef>
          </c:xVal>
          <c:yVal>
            <c:numRef>
              <c:f>Sheet3!$B$2:$B$17</c:f>
              <c:numCache>
                <c:formatCode>General</c:formatCode>
                <c:ptCount val="16"/>
                <c:pt idx="0">
                  <c:v>487.14000000000016</c:v>
                </c:pt>
                <c:pt idx="1">
                  <c:v>22.63000000000001</c:v>
                </c:pt>
                <c:pt idx="2">
                  <c:v>38.790000000000013</c:v>
                </c:pt>
                <c:pt idx="3">
                  <c:v>54.71</c:v>
                </c:pt>
                <c:pt idx="4">
                  <c:v>244.79</c:v>
                </c:pt>
                <c:pt idx="5">
                  <c:v>254.52</c:v>
                </c:pt>
                <c:pt idx="6">
                  <c:v>74.11</c:v>
                </c:pt>
                <c:pt idx="7">
                  <c:v>121.03</c:v>
                </c:pt>
                <c:pt idx="8">
                  <c:v>269.0299999999998</c:v>
                </c:pt>
                <c:pt idx="9">
                  <c:v>218.51</c:v>
                </c:pt>
                <c:pt idx="10">
                  <c:v>576.27000000000032</c:v>
                </c:pt>
                <c:pt idx="11">
                  <c:v>66.34</c:v>
                </c:pt>
                <c:pt idx="12">
                  <c:v>29.01</c:v>
                </c:pt>
                <c:pt idx="13">
                  <c:v>141.82000000000008</c:v>
                </c:pt>
                <c:pt idx="14">
                  <c:v>74.73</c:v>
                </c:pt>
                <c:pt idx="15">
                  <c:v>85.25</c:v>
                </c:pt>
              </c:numCache>
            </c:numRef>
          </c:yVal>
        </c:ser>
        <c:axId val="63836544"/>
        <c:axId val="63838464"/>
      </c:scatterChart>
      <c:valAx>
        <c:axId val="63836544"/>
        <c:scaling>
          <c:orientation val="minMax"/>
          <c:max val="20"/>
          <c:min val="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Slope (degrees)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838464"/>
        <c:crosses val="autoZero"/>
        <c:crossBetween val="midCat"/>
        <c:majorUnit val="5"/>
        <c:minorUnit val="5"/>
      </c:valAx>
      <c:valAx>
        <c:axId val="6383846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Erosion rates (m/My)</a:t>
                </a:r>
                <a:endParaRPr lang="en-US" sz="1000"/>
              </a:p>
            </c:rich>
          </c:tx>
          <c:layout/>
        </c:title>
        <c:numFmt formatCode="General" sourceLinked="1"/>
        <c:majorTickMark val="none"/>
        <c:tickLblPos val="nextTo"/>
        <c:crossAx val="63836544"/>
        <c:crosses val="autoZero"/>
        <c:crossBetween val="midCat"/>
      </c:valAx>
      <c:spPr>
        <a:ln>
          <a:noFill/>
        </a:ln>
      </c:spPr>
    </c:plotArea>
    <c:plotVisOnly val="1"/>
  </c:chart>
  <c:spPr>
    <a:ln>
      <a:solidFill>
        <a:srgbClr val="0000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4.1487095363079617E-2"/>
                  <c:y val="-0.31584025955088973"/>
                </c:manualLayout>
              </c:layout>
              <c:numFmt formatCode="General" sourceLinked="0"/>
            </c:trendlineLbl>
          </c:trendline>
          <c:xVal>
            <c:numRef>
              <c:f>Sheet4!$A$2:$A$17</c:f>
              <c:numCache>
                <c:formatCode>General</c:formatCode>
                <c:ptCount val="16"/>
                <c:pt idx="0">
                  <c:v>169.131</c:v>
                </c:pt>
                <c:pt idx="1">
                  <c:v>151.053</c:v>
                </c:pt>
                <c:pt idx="2">
                  <c:v>412.62700000000001</c:v>
                </c:pt>
                <c:pt idx="3">
                  <c:v>373.43499999999983</c:v>
                </c:pt>
                <c:pt idx="4">
                  <c:v>1183.22</c:v>
                </c:pt>
                <c:pt idx="5">
                  <c:v>2267.13</c:v>
                </c:pt>
                <c:pt idx="6">
                  <c:v>397.23799999999983</c:v>
                </c:pt>
                <c:pt idx="7">
                  <c:v>584.09400000000005</c:v>
                </c:pt>
                <c:pt idx="8">
                  <c:v>741.72299999999996</c:v>
                </c:pt>
                <c:pt idx="9">
                  <c:v>371.57100000000003</c:v>
                </c:pt>
                <c:pt idx="10">
                  <c:v>678.55199999999968</c:v>
                </c:pt>
                <c:pt idx="11">
                  <c:v>321.05799999999999</c:v>
                </c:pt>
                <c:pt idx="12">
                  <c:v>193.4</c:v>
                </c:pt>
                <c:pt idx="13">
                  <c:v>592.87699999999961</c:v>
                </c:pt>
                <c:pt idx="14">
                  <c:v>785.21299999999997</c:v>
                </c:pt>
                <c:pt idx="15">
                  <c:v>624.72</c:v>
                </c:pt>
              </c:numCache>
            </c:numRef>
          </c:xVal>
          <c:yVal>
            <c:numRef>
              <c:f>Sheet4!$B$2:$B$17</c:f>
              <c:numCache>
                <c:formatCode>General</c:formatCode>
                <c:ptCount val="16"/>
                <c:pt idx="0">
                  <c:v>487.14000000000016</c:v>
                </c:pt>
                <c:pt idx="1">
                  <c:v>22.63000000000001</c:v>
                </c:pt>
                <c:pt idx="2">
                  <c:v>38.790000000000013</c:v>
                </c:pt>
                <c:pt idx="3">
                  <c:v>54.71</c:v>
                </c:pt>
                <c:pt idx="4">
                  <c:v>244.79</c:v>
                </c:pt>
                <c:pt idx="5">
                  <c:v>254.52</c:v>
                </c:pt>
                <c:pt idx="6">
                  <c:v>74.11</c:v>
                </c:pt>
                <c:pt idx="7">
                  <c:v>121.03</c:v>
                </c:pt>
                <c:pt idx="8">
                  <c:v>269.0299999999998</c:v>
                </c:pt>
                <c:pt idx="9">
                  <c:v>218.51</c:v>
                </c:pt>
                <c:pt idx="10">
                  <c:v>576.27000000000032</c:v>
                </c:pt>
                <c:pt idx="11">
                  <c:v>66.34</c:v>
                </c:pt>
                <c:pt idx="12">
                  <c:v>29.01</c:v>
                </c:pt>
                <c:pt idx="13">
                  <c:v>141.82000000000008</c:v>
                </c:pt>
                <c:pt idx="14">
                  <c:v>74.73</c:v>
                </c:pt>
                <c:pt idx="15">
                  <c:v>85.25</c:v>
                </c:pt>
              </c:numCache>
            </c:numRef>
          </c:yVal>
        </c:ser>
        <c:axId val="63863040"/>
        <c:axId val="63873408"/>
      </c:scatterChart>
      <c:valAx>
        <c:axId val="63863040"/>
        <c:scaling>
          <c:orientation val="minMax"/>
        </c:scaling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/>
                  <a:t>Elevation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873408"/>
        <c:crosses val="autoZero"/>
        <c:crossBetween val="midCat"/>
      </c:valAx>
      <c:valAx>
        <c:axId val="638734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Erosion rates (m/My)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863040"/>
        <c:crosses val="autoZero"/>
        <c:crossBetween val="midCat"/>
      </c:valAx>
    </c:plotArea>
    <c:plotVisOnly val="1"/>
  </c:chart>
  <c:spPr>
    <a:ln>
      <a:solidFill>
        <a:srgbClr val="00000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CFA11-59A3-45F5-BC44-1655851301E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7EC60-1ECB-4FAA-AFF5-5FF5AFA4F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- Northern watersheds, 2004: comparison with previously obtained erosion rates</a:t>
            </a:r>
          </a:p>
          <a:p>
            <a:pPr lvl="1"/>
            <a:r>
              <a:rPr lang="en-US" dirty="0" smtClean="0"/>
              <a:t>- Southern watersheds, 2007: determine spatial variance of erosion at the country scale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7EC60-1ECB-4FAA-AFF5-5FF5AFA4FE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135211-C310-4ED1-999C-E98A9F132CB1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CB21D0-5C24-4E6C-96CE-0F14A5154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sosa\Documents\ACADEMIC\Panama\Field pics\113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1485900" y="1333500"/>
            <a:ext cx="6172200" cy="4191000"/>
          </a:xfrm>
          <a:prstGeom prst="roundRect">
            <a:avLst/>
          </a:prstGeom>
          <a:solidFill>
            <a:srgbClr val="000000">
              <a:alpha val="30196"/>
            </a:srgbClr>
          </a:solidFill>
          <a:ln w="19050" cmpd="thickThin"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 smtClean="0"/>
              <a:t>Determining long term erosion rates in Panama</a:t>
            </a:r>
          </a:p>
          <a:p>
            <a:pPr algn="ctr"/>
            <a:r>
              <a:rPr lang="en-US" sz="2800" dirty="0" smtClean="0"/>
              <a:t>An application of </a:t>
            </a:r>
            <a:r>
              <a:rPr lang="en-US" sz="2400" baseline="30000" dirty="0" smtClean="0"/>
              <a:t>10</a:t>
            </a:r>
            <a:r>
              <a:rPr lang="en-US" sz="2800" dirty="0" smtClean="0"/>
              <a:t>Be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000" dirty="0" smtClean="0"/>
              <a:t>Veronica Sosa-Gonzalez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8369677"/>
      </p:ext>
    </p:extLst>
  </p:cSld>
  <p:clrMapOvr>
    <a:masterClrMapping/>
  </p:clrMapOvr>
  <p:transition advTm="1240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Erosion effects on water resources</a:t>
            </a:r>
          </a:p>
          <a:p>
            <a:r>
              <a:rPr lang="en-US" sz="2400" dirty="0" smtClean="0"/>
              <a:t>Human influences on sediment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64008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credits: K. Nichols</a:t>
            </a:r>
            <a:endParaRPr lang="en-US" sz="1100" dirty="0"/>
          </a:p>
        </p:txBody>
      </p:sp>
      <p:pic>
        <p:nvPicPr>
          <p:cNvPr id="4" name="Picture 2" descr="C:\Users\vsosa\Documents\ACADEMIC\Panama\Field pics\113_1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267200" cy="3200400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and Background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86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1447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Cosmogenic</a:t>
            </a:r>
            <a:r>
              <a:rPr lang="en-US" sz="2400" dirty="0" smtClean="0"/>
              <a:t> isotopes</a:t>
            </a:r>
          </a:p>
          <a:p>
            <a:pPr lvl="1"/>
            <a:r>
              <a:rPr lang="en-US" sz="2000" dirty="0" smtClean="0"/>
              <a:t>Near-surface residence time</a:t>
            </a:r>
          </a:p>
          <a:p>
            <a:pPr lvl="1"/>
            <a:r>
              <a:rPr lang="en-US" sz="2000" dirty="0" smtClean="0"/>
              <a:t>Provide long-term data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6400" y="2971800"/>
            <a:ext cx="7010400" cy="2895600"/>
            <a:chOff x="838200" y="2819400"/>
            <a:chExt cx="6553200" cy="2743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790700" y="2819400"/>
              <a:ext cx="5600700" cy="2743200"/>
              <a:chOff x="1790700" y="2819400"/>
              <a:chExt cx="5600700" cy="2743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790700" y="2819400"/>
                <a:ext cx="3645546" cy="2743200"/>
                <a:chOff x="2209800" y="1371600"/>
                <a:chExt cx="4419600" cy="31242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276600" y="2286000"/>
                  <a:ext cx="2209800" cy="22098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002">
                  <a:schemeClr val="dk2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438400" y="1371600"/>
                  <a:ext cx="1143000" cy="121920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2209800" y="2057400"/>
                  <a:ext cx="1066800" cy="114300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3641681" y="2961766"/>
                  <a:ext cx="1463978" cy="876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n w="10541" cmpd="sng">
                        <a:solidFill>
                          <a:srgbClr val="7D7D7D">
                            <a:tint val="100000"/>
                            <a:shade val="100000"/>
                            <a:satMod val="110000"/>
                          </a:srgbClr>
                        </a:solidFill>
                        <a:prstDash val="solid"/>
                      </a:ln>
                    </a:rPr>
                    <a:t>Quartz</a:t>
                  </a:r>
                </a:p>
                <a:p>
                  <a:r>
                    <a:rPr lang="en-US" sz="2000" b="1" dirty="0" smtClean="0">
                      <a:ln w="10541" cmpd="sng">
                        <a:solidFill>
                          <a:srgbClr val="7D7D7D">
                            <a:tint val="100000"/>
                            <a:shade val="100000"/>
                            <a:satMod val="110000"/>
                          </a:srgbClr>
                        </a:solidFill>
                        <a:prstDash val="solid"/>
                      </a:ln>
                    </a:rPr>
                    <a:t>  (SiO</a:t>
                  </a:r>
                  <a:r>
                    <a:rPr lang="en-US" sz="2000" b="1" baseline="-25000" dirty="0" smtClean="0">
                      <a:ln w="10541" cmpd="sng">
                        <a:solidFill>
                          <a:srgbClr val="7D7D7D">
                            <a:tint val="100000"/>
                            <a:shade val="100000"/>
                            <a:satMod val="110000"/>
                          </a:srgbClr>
                        </a:solidFill>
                        <a:prstDash val="solid"/>
                      </a:ln>
                    </a:rPr>
                    <a:t>2</a:t>
                  </a:r>
                  <a:r>
                    <a:rPr lang="en-US" sz="2000" b="1" dirty="0" smtClean="0">
                      <a:ln w="10541" cmpd="sng">
                        <a:solidFill>
                          <a:srgbClr val="7D7D7D">
                            <a:tint val="100000"/>
                            <a:shade val="100000"/>
                            <a:satMod val="110000"/>
                          </a:srgbClr>
                        </a:solidFill>
                        <a:prstDash val="solid"/>
                      </a:ln>
                    </a:rPr>
                    <a:t>)</a:t>
                  </a:r>
                  <a:endParaRPr lang="en-U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</a:endParaRPr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5410200" y="2971800"/>
                  <a:ext cx="1219200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5410200" y="3733800"/>
                  <a:ext cx="1219200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5568627" y="4800600"/>
                <a:ext cx="1822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3</a:t>
                </a:r>
                <a:r>
                  <a:rPr lang="en-US" dirty="0" smtClean="0"/>
                  <a:t>He, </a:t>
                </a:r>
                <a:r>
                  <a:rPr lang="en-US" baseline="30000" dirty="0" smtClean="0"/>
                  <a:t>10</a:t>
                </a:r>
                <a:r>
                  <a:rPr lang="en-US" dirty="0" smtClean="0"/>
                  <a:t>Be, </a:t>
                </a:r>
                <a:r>
                  <a:rPr lang="en-US" baseline="30000" dirty="0" smtClean="0"/>
                  <a:t>14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6400" y="4114800"/>
                <a:ext cx="185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26</a:t>
                </a:r>
                <a:r>
                  <a:rPr lang="en-US" dirty="0" smtClean="0"/>
                  <a:t>Al, 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He, </a:t>
                </a:r>
                <a:r>
                  <a:rPr lang="en-US" baseline="30000" dirty="0" smtClean="0"/>
                  <a:t>21</a:t>
                </a:r>
                <a:r>
                  <a:rPr lang="en-US" dirty="0" smtClean="0"/>
                  <a:t>Ne 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38200" y="31242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Cosmic rays</a:t>
              </a:r>
              <a:endParaRPr lang="en-US" dirty="0"/>
            </a:p>
          </p:txBody>
        </p:sp>
      </p:grpSp>
      <p:sp>
        <p:nvSpPr>
          <p:cNvPr id="19" name="Title 2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and Background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89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Avoid sediment increase in Panama</a:t>
            </a:r>
          </a:p>
          <a:p>
            <a:r>
              <a:rPr lang="en-US" sz="2400" dirty="0" smtClean="0"/>
              <a:t>Use of </a:t>
            </a:r>
            <a:r>
              <a:rPr lang="en-US" sz="2400" dirty="0" err="1" smtClean="0"/>
              <a:t>cosmogenic</a:t>
            </a:r>
            <a:r>
              <a:rPr lang="en-US" sz="2400" dirty="0" smtClean="0"/>
              <a:t> nuclides, as a proxy for erosion, in tropical climates</a:t>
            </a:r>
          </a:p>
        </p:txBody>
      </p:sp>
      <p:pic>
        <p:nvPicPr>
          <p:cNvPr id="2050" name="Picture 2" descr="C:\Users\vsosa\Documents\ACADEMIC\Proposal\RSENR Symposium\p16_pan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6851316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396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credits: US Agency of International Development</a:t>
            </a:r>
            <a:endParaRPr lang="en-US" sz="11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</p:spTree>
  </p:cSld>
  <p:clrMapOvr>
    <a:masterClrMapping/>
  </p:clrMapOvr>
  <p:transition advTm="693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1524000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 smtClean="0"/>
              <a:t>Determine long-term background erosion rates in Panama using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 smtClean="0"/>
              <a:t>Explore the physiographic controls on erosion in tropical climates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 smtClean="0"/>
              <a:t>Quantify the sediment input on rivers as an effect of landslides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5532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credits: K. Nichols</a:t>
            </a:r>
            <a:endParaRPr lang="en-US" sz="1100" dirty="0"/>
          </a:p>
        </p:txBody>
      </p:sp>
      <p:pic>
        <p:nvPicPr>
          <p:cNvPr id="8" name="Picture 3" descr="C:\Users\vsosa\Documents\ACADEMIC\Panama\Field pics\113_1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7655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5181600" cy="1981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Sampling</a:t>
            </a:r>
          </a:p>
          <a:p>
            <a:pPr lvl="1"/>
            <a:r>
              <a:rPr lang="en-US" sz="1800" dirty="0" smtClean="0"/>
              <a:t>2002- Rio Chagres</a:t>
            </a:r>
          </a:p>
          <a:p>
            <a:pPr lvl="1"/>
            <a:r>
              <a:rPr lang="en-US" sz="1800" dirty="0" smtClean="0"/>
              <a:t>2004- comparison to Rio Chagres</a:t>
            </a:r>
          </a:p>
          <a:p>
            <a:pPr lvl="1"/>
            <a:r>
              <a:rPr lang="en-US" sz="1800" dirty="0" smtClean="0"/>
              <a:t>2007- spatial variation of erosion rates</a:t>
            </a:r>
          </a:p>
          <a:p>
            <a:pPr lvl="1"/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026" name="Picture 2" descr="C:\Users\vsosa\Documents\ACADEMIC\Proposal\Panama Pic.jpg"/>
          <p:cNvPicPr>
            <a:picLocks noChangeAspect="1" noChangeArrowheads="1"/>
          </p:cNvPicPr>
          <p:nvPr/>
        </p:nvPicPr>
        <p:blipFill>
          <a:blip r:embed="rId3" cstate="print"/>
          <a:srcRect l="7576" t="14706" r="6818" b="20588"/>
          <a:stretch>
            <a:fillRect/>
          </a:stretch>
        </p:blipFill>
        <p:spPr bwMode="auto">
          <a:xfrm>
            <a:off x="1104900" y="2743200"/>
            <a:ext cx="6934200" cy="405006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advTm="839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"/>
            <a:ext cx="5181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baseline="30000" dirty="0" smtClean="0"/>
              <a:t>10</a:t>
            </a:r>
            <a:r>
              <a:rPr lang="en-US" sz="2800" dirty="0" smtClean="0"/>
              <a:t>Be extraction and analysis</a:t>
            </a:r>
          </a:p>
          <a:p>
            <a:pPr lvl="1"/>
            <a:r>
              <a:rPr lang="en-US" dirty="0" smtClean="0"/>
              <a:t>UVM </a:t>
            </a:r>
            <a:r>
              <a:rPr lang="en-US" dirty="0" err="1" smtClean="0"/>
              <a:t>Cosmolab</a:t>
            </a:r>
            <a:endParaRPr lang="en-US" dirty="0" smtClean="0"/>
          </a:p>
          <a:p>
            <a:pPr lvl="1"/>
            <a:r>
              <a:rPr lang="en-US" dirty="0" smtClean="0"/>
              <a:t>LLNL Center for Accelerator Mass Spectrometry</a:t>
            </a:r>
          </a:p>
          <a:p>
            <a:pPr lvl="1"/>
            <a:r>
              <a:rPr lang="en-US" dirty="0" smtClean="0"/>
              <a:t>CRONUS Earth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Statistical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 descr="C:\Users\vsosa\Documents\ACADEMIC\Proposal\RSENR Symposium\lowlevel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4375"/>
            <a:ext cx="4800600" cy="3213625"/>
          </a:xfrm>
          <a:prstGeom prst="rect">
            <a:avLst/>
          </a:prstGeom>
          <a:noFill/>
        </p:spPr>
      </p:pic>
      <p:pic>
        <p:nvPicPr>
          <p:cNvPr id="7" name="Picture 5" descr="accelerator_reduced.jpg                                        0006B35AZweena                         BB61094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76200" y="6629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Photo credits: P. </a:t>
            </a:r>
            <a:r>
              <a:rPr lang="en-US" sz="1100" dirty="0" err="1" smtClean="0">
                <a:solidFill>
                  <a:schemeClr val="bg1">
                    <a:lumMod val="95000"/>
                  </a:schemeClr>
                </a:solidFill>
              </a:rPr>
              <a:t>Bierman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65963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credits: L. </a:t>
            </a:r>
            <a:r>
              <a:rPr lang="en-US" sz="1100" dirty="0" err="1" smtClean="0"/>
              <a:t>Reusser</a:t>
            </a:r>
            <a:endParaRPr lang="en-US" sz="1100" dirty="0"/>
          </a:p>
        </p:txBody>
      </p:sp>
    </p:spTree>
  </p:cSld>
  <p:clrMapOvr>
    <a:masterClrMapping/>
  </p:clrMapOvr>
  <p:transition advTm="11030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724400" y="4419600"/>
          <a:ext cx="4270248" cy="198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228600" y="2895600"/>
          <a:ext cx="4267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724400" y="1295400"/>
          <a:ext cx="4267200" cy="198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1353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0413" y="1295400"/>
            <a:ext cx="878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Thanks for your attention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1" name="Picture 3" descr="C:\Users\vsosa\Documents\ACADEMIC\Panama\Field pics\IMG_3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pic>
        <p:nvPicPr>
          <p:cNvPr id="2050" name="Picture 2" descr="C:\Users\vsosa\Documents\ACADEMIC\Panama\Field pics\113_1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advTm="3300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1459</TotalTime>
  <Words>230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Slide 1</vt:lpstr>
      <vt:lpstr>Slide 2</vt:lpstr>
      <vt:lpstr>Slide 3</vt:lpstr>
      <vt:lpstr>Introduction and Background</vt:lpstr>
      <vt:lpstr>Objectives</vt:lpstr>
      <vt:lpstr>Methods</vt:lpstr>
      <vt:lpstr>Slide 7</vt:lpstr>
      <vt:lpstr>Preliminary Results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long term erosion rates in Panama:  An application of 10Be</dc:title>
  <dc:creator>vsosa</dc:creator>
  <cp:lastModifiedBy>vsosa</cp:lastModifiedBy>
  <cp:revision>124</cp:revision>
  <dcterms:created xsi:type="dcterms:W3CDTF">2011-09-17T22:19:13Z</dcterms:created>
  <dcterms:modified xsi:type="dcterms:W3CDTF">2011-10-06T04:33:13Z</dcterms:modified>
</cp:coreProperties>
</file>